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6"/>
    <p:sldId id="257" r:id="rId37"/>
    <p:sldId id="258" r:id="rId38"/>
    <p:sldId id="259" r:id="rId39"/>
    <p:sldId id="260" r:id="rId40"/>
    <p:sldId id="261" r:id="rId41"/>
    <p:sldId id="262" r:id="rId42"/>
    <p:sldId id="263" r:id="rId43"/>
    <p:sldId id="264" r:id="rId44"/>
    <p:sldId id="265" r:id="rId45"/>
    <p:sldId id="266" r:id="rId46"/>
    <p:sldId id="267" r:id="rId4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kzidenz-Grotesk" charset="1" panose="02000503030000020003"/>
      <p:regular r:id="rId10"/>
    </p:embeddedFont>
    <p:embeddedFont>
      <p:font typeface="Akzidenz-Grotesk Bold" charset="1" panose="02000803050000020004"/>
      <p:regular r:id="rId11"/>
    </p:embeddedFont>
    <p:embeddedFont>
      <p:font typeface="Akzidenz-Grotesk Italics" charset="1" panose="02000503050000090004"/>
      <p:regular r:id="rId12"/>
    </p:embeddedFont>
    <p:embeddedFont>
      <p:font typeface="Akzidenz-Grotesk Bold Italics" charset="1" panose="02000803060000090004"/>
      <p:regular r:id="rId13"/>
    </p:embeddedFont>
    <p:embeddedFont>
      <p:font typeface="Akzidenz-Grotesk Light" charset="1" panose="02000506040000020003"/>
      <p:regular r:id="rId14"/>
    </p:embeddedFont>
    <p:embeddedFont>
      <p:font typeface="Akzidenz-Grotesk Medium" charset="1" panose="02000603030000020004"/>
      <p:regular r:id="rId15"/>
    </p:embeddedFont>
    <p:embeddedFont>
      <p:font typeface="Akzidenz-Grotesk Heavy" charset="1" panose="02000503050000020004"/>
      <p:regular r:id="rId16"/>
    </p:embeddedFont>
    <p:embeddedFont>
      <p:font typeface="Akzidenz-Grotesk Heavy Italics" charset="1" panose="02000003030000090004"/>
      <p:regular r:id="rId17"/>
    </p:embeddedFont>
    <p:embeddedFont>
      <p:font typeface="Playfair Display" charset="1" panose="00000000000000000000"/>
      <p:regular r:id="rId18"/>
    </p:embeddedFont>
    <p:embeddedFont>
      <p:font typeface="Playfair Display Bold" charset="1" panose="00000000000000000000"/>
      <p:regular r:id="rId19"/>
    </p:embeddedFont>
    <p:embeddedFont>
      <p:font typeface="Playfair Display Italics" charset="1" panose="00000000000000000000"/>
      <p:regular r:id="rId20"/>
    </p:embeddedFont>
    <p:embeddedFont>
      <p:font typeface="Playfair Display Bold Italics" charset="1" panose="00000000000000000000"/>
      <p:regular r:id="rId21"/>
    </p:embeddedFont>
    <p:embeddedFont>
      <p:font typeface="Playfair Display Medium" charset="1" panose="00000000000000000000"/>
      <p:regular r:id="rId22"/>
    </p:embeddedFont>
    <p:embeddedFont>
      <p:font typeface="Playfair Display Medium Italics" charset="1" panose="00000000000000000000"/>
      <p:regular r:id="rId23"/>
    </p:embeddedFont>
    <p:embeddedFont>
      <p:font typeface="Playfair Display Semi-Bold" charset="1" panose="00000000000000000000"/>
      <p:regular r:id="rId24"/>
    </p:embeddedFont>
    <p:embeddedFont>
      <p:font typeface="Playfair Display Semi-Bold Italics" charset="1" panose="00000000000000000000"/>
      <p:regular r:id="rId25"/>
    </p:embeddedFont>
    <p:embeddedFont>
      <p:font typeface="Playfair Display Ultra-Bold" charset="1" panose="00000000000000000000"/>
      <p:regular r:id="rId26"/>
    </p:embeddedFont>
    <p:embeddedFont>
      <p:font typeface="Playfair Display Ultra-Bold Italics" charset="1" panose="00000000000000000000"/>
      <p:regular r:id="rId27"/>
    </p:embeddedFont>
    <p:embeddedFont>
      <p:font typeface="Playfair Display Heavy" charset="1" panose="00000000000000000000"/>
      <p:regular r:id="rId28"/>
    </p:embeddedFont>
    <p:embeddedFont>
      <p:font typeface="Playfair Display Heavy Italics" charset="1" panose="00000000000000000000"/>
      <p:regular r:id="rId29"/>
    </p:embeddedFont>
    <p:embeddedFont>
      <p:font typeface="Segment A" charset="1" panose="00000500000000000000"/>
      <p:regular r:id="rId30"/>
    </p:embeddedFont>
    <p:embeddedFont>
      <p:font typeface="Segment A Bold" charset="1" panose="00000800000000000000"/>
      <p:regular r:id="rId31"/>
    </p:embeddedFont>
    <p:embeddedFont>
      <p:font typeface="Segment A Italics" charset="1" panose="00000500000000000000"/>
      <p:regular r:id="rId32"/>
    </p:embeddedFont>
    <p:embeddedFont>
      <p:font typeface="Segment A Bold Italics" charset="1" panose="00000800000000000000"/>
      <p:regular r:id="rId33"/>
    </p:embeddedFont>
    <p:embeddedFont>
      <p:font typeface="Segment A Heavy" charset="1" panose="00000A00000000000000"/>
      <p:regular r:id="rId34"/>
    </p:embeddedFont>
    <p:embeddedFont>
      <p:font typeface="Segment A Heavy Italics" charset="1" panose="00000A0000000000000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slides/slide1.xml" Type="http://schemas.openxmlformats.org/officeDocument/2006/relationships/slide"/><Relationship Id="rId37" Target="slides/slide2.xml" Type="http://schemas.openxmlformats.org/officeDocument/2006/relationships/slide"/><Relationship Id="rId38" Target="slides/slide3.xml" Type="http://schemas.openxmlformats.org/officeDocument/2006/relationships/slide"/><Relationship Id="rId39" Target="slides/slide4.xml" Type="http://schemas.openxmlformats.org/officeDocument/2006/relationships/slide"/><Relationship Id="rId4" Target="theme/theme1.xml" Type="http://schemas.openxmlformats.org/officeDocument/2006/relationships/theme"/><Relationship Id="rId40" Target="slides/slide5.xml" Type="http://schemas.openxmlformats.org/officeDocument/2006/relationships/slide"/><Relationship Id="rId41" Target="slides/slide6.xml" Type="http://schemas.openxmlformats.org/officeDocument/2006/relationships/slide"/><Relationship Id="rId42" Target="slides/slide7.xml" Type="http://schemas.openxmlformats.org/officeDocument/2006/relationships/slide"/><Relationship Id="rId43" Target="slides/slide8.xml" Type="http://schemas.openxmlformats.org/officeDocument/2006/relationships/slide"/><Relationship Id="rId44" Target="slides/slide9.xml" Type="http://schemas.openxmlformats.org/officeDocument/2006/relationships/slide"/><Relationship Id="rId45" Target="slides/slide10.xml" Type="http://schemas.openxmlformats.org/officeDocument/2006/relationships/slide"/><Relationship Id="rId46" Target="slides/slide11.xml" Type="http://schemas.openxmlformats.org/officeDocument/2006/relationships/slide"/><Relationship Id="rId47" Target="slides/slide12.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3.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202020"/>
        </a:solidFill>
      </p:bgPr>
    </p:bg>
    <p:spTree>
      <p:nvGrpSpPr>
        <p:cNvPr id="1" name=""/>
        <p:cNvGrpSpPr/>
        <p:nvPr/>
      </p:nvGrpSpPr>
      <p:grpSpPr>
        <a:xfrm>
          <a:off x="0" y="0"/>
          <a:ext cx="0" cy="0"/>
          <a:chOff x="0" y="0"/>
          <a:chExt cx="0" cy="0"/>
        </a:xfrm>
      </p:grpSpPr>
      <p:sp>
        <p:nvSpPr>
          <p:cNvPr name="TextBox 2" id="2"/>
          <p:cNvSpPr txBox="true"/>
          <p:nvPr/>
        </p:nvSpPr>
        <p:spPr>
          <a:xfrm rot="0">
            <a:off x="5701389" y="2909900"/>
            <a:ext cx="6885222" cy="2980619"/>
          </a:xfrm>
          <a:prstGeom prst="rect">
            <a:avLst/>
          </a:prstGeom>
        </p:spPr>
        <p:txBody>
          <a:bodyPr anchor="t" rtlCol="false" tIns="0" lIns="0" bIns="0" rIns="0">
            <a:spAutoFit/>
          </a:bodyPr>
          <a:lstStyle/>
          <a:p>
            <a:pPr algn="ctr">
              <a:lnSpc>
                <a:spcPts val="24440"/>
              </a:lnSpc>
            </a:pPr>
            <a:r>
              <a:rPr lang="en-US" sz="17457">
                <a:solidFill>
                  <a:srgbClr val="FFFFFF"/>
                </a:solidFill>
                <a:latin typeface="Segment A Bold"/>
              </a:rPr>
              <a:t>BANK CUSTOMER UK</a:t>
            </a:r>
          </a:p>
        </p:txBody>
      </p:sp>
      <p:sp>
        <p:nvSpPr>
          <p:cNvPr name="TextBox 3" id="3"/>
          <p:cNvSpPr txBox="true"/>
          <p:nvPr/>
        </p:nvSpPr>
        <p:spPr>
          <a:xfrm rot="0">
            <a:off x="7725980" y="6123819"/>
            <a:ext cx="3293241" cy="565535"/>
          </a:xfrm>
          <a:prstGeom prst="rect">
            <a:avLst/>
          </a:prstGeom>
        </p:spPr>
        <p:txBody>
          <a:bodyPr anchor="t" rtlCol="false" tIns="0" lIns="0" bIns="0" rIns="0">
            <a:spAutoFit/>
          </a:bodyPr>
          <a:lstStyle/>
          <a:p>
            <a:pPr algn="ctr">
              <a:lnSpc>
                <a:spcPts val="4618"/>
              </a:lnSpc>
            </a:pPr>
            <a:r>
              <a:rPr lang="en-US" sz="3298">
                <a:solidFill>
                  <a:srgbClr val="FFFFFF"/>
                </a:solidFill>
                <a:latin typeface="Playfair Display Italics"/>
              </a:rPr>
              <a:t>Abhinav Mishra</a:t>
            </a:r>
          </a:p>
        </p:txBody>
      </p:sp>
      <p:sp>
        <p:nvSpPr>
          <p:cNvPr name="TextBox 4" id="4"/>
          <p:cNvSpPr txBox="true"/>
          <p:nvPr/>
        </p:nvSpPr>
        <p:spPr>
          <a:xfrm rot="0">
            <a:off x="7725980" y="3176600"/>
            <a:ext cx="2836041" cy="565535"/>
          </a:xfrm>
          <a:prstGeom prst="rect">
            <a:avLst/>
          </a:prstGeom>
        </p:spPr>
        <p:txBody>
          <a:bodyPr anchor="t" rtlCol="false" tIns="0" lIns="0" bIns="0" rIns="0">
            <a:spAutoFit/>
          </a:bodyPr>
          <a:lstStyle/>
          <a:p>
            <a:pPr algn="ctr">
              <a:lnSpc>
                <a:spcPts val="4618"/>
              </a:lnSpc>
            </a:pPr>
            <a:r>
              <a:rPr lang="en-US" sz="3298">
                <a:solidFill>
                  <a:srgbClr val="FFFFFF"/>
                </a:solidFill>
                <a:latin typeface="Playfair Display Italics"/>
              </a:rPr>
              <a:t>Presentation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02020"/>
        </a:solidFill>
      </p:bgPr>
    </p:bg>
    <p:spTree>
      <p:nvGrpSpPr>
        <p:cNvPr id="1" name=""/>
        <p:cNvGrpSpPr/>
        <p:nvPr/>
      </p:nvGrpSpPr>
      <p:grpSpPr>
        <a:xfrm>
          <a:off x="0" y="0"/>
          <a:ext cx="0" cy="0"/>
          <a:chOff x="0" y="0"/>
          <a:chExt cx="0" cy="0"/>
        </a:xfrm>
      </p:grpSpPr>
      <p:sp>
        <p:nvSpPr>
          <p:cNvPr name="Freeform 2" id="2"/>
          <p:cNvSpPr/>
          <p:nvPr/>
        </p:nvSpPr>
        <p:spPr>
          <a:xfrm flipH="false" flipV="false" rot="0">
            <a:off x="343322" y="1788900"/>
            <a:ext cx="14570092" cy="8135246"/>
          </a:xfrm>
          <a:custGeom>
            <a:avLst/>
            <a:gdLst/>
            <a:ahLst/>
            <a:cxnLst/>
            <a:rect r="r" b="b" t="t" l="l"/>
            <a:pathLst>
              <a:path h="8135246" w="14570092">
                <a:moveTo>
                  <a:pt x="0" y="0"/>
                </a:moveTo>
                <a:lnTo>
                  <a:pt x="14570092" y="0"/>
                </a:lnTo>
                <a:lnTo>
                  <a:pt x="14570092" y="8135246"/>
                </a:lnTo>
                <a:lnTo>
                  <a:pt x="0" y="8135246"/>
                </a:lnTo>
                <a:lnTo>
                  <a:pt x="0" y="0"/>
                </a:lnTo>
                <a:close/>
              </a:path>
            </a:pathLst>
          </a:custGeom>
          <a:blipFill>
            <a:blip r:embed="rId2"/>
            <a:stretch>
              <a:fillRect l="0" t="0" r="0" b="0"/>
            </a:stretch>
          </a:blipFill>
        </p:spPr>
      </p:sp>
      <p:sp>
        <p:nvSpPr>
          <p:cNvPr name="TextBox 3" id="3"/>
          <p:cNvSpPr txBox="true"/>
          <p:nvPr/>
        </p:nvSpPr>
        <p:spPr>
          <a:xfrm rot="0">
            <a:off x="343322" y="-200025"/>
            <a:ext cx="4823905" cy="1717676"/>
          </a:xfrm>
          <a:prstGeom prst="rect">
            <a:avLst/>
          </a:prstGeom>
        </p:spPr>
        <p:txBody>
          <a:bodyPr anchor="t" rtlCol="false" tIns="0" lIns="0" bIns="0" rIns="0">
            <a:spAutoFit/>
          </a:bodyPr>
          <a:lstStyle/>
          <a:p>
            <a:pPr>
              <a:lnSpc>
                <a:spcPts val="13999"/>
              </a:lnSpc>
            </a:pPr>
            <a:r>
              <a:rPr lang="en-US" sz="9999">
                <a:solidFill>
                  <a:srgbClr val="FFFFFF"/>
                </a:solidFill>
                <a:latin typeface="Segment A Bold"/>
              </a:rPr>
              <a:t>FINANCIAL PROJECTIONS</a:t>
            </a:r>
          </a:p>
        </p:txBody>
      </p:sp>
      <p:sp>
        <p:nvSpPr>
          <p:cNvPr name="TextBox 4" id="4"/>
          <p:cNvSpPr txBox="true"/>
          <p:nvPr/>
        </p:nvSpPr>
        <p:spPr>
          <a:xfrm rot="0">
            <a:off x="15126057" y="5356647"/>
            <a:ext cx="3161943" cy="4416247"/>
          </a:xfrm>
          <a:prstGeom prst="rect">
            <a:avLst/>
          </a:prstGeom>
        </p:spPr>
        <p:txBody>
          <a:bodyPr anchor="t" rtlCol="false" tIns="0" lIns="0" bIns="0" rIns="0">
            <a:spAutoFit/>
          </a:bodyPr>
          <a:lstStyle/>
          <a:p>
            <a:pPr>
              <a:lnSpc>
                <a:spcPts val="3859"/>
              </a:lnSpc>
            </a:pPr>
            <a:r>
              <a:rPr lang="en-US" sz="2757">
                <a:solidFill>
                  <a:srgbClr val="FFFFFF"/>
                </a:solidFill>
                <a:latin typeface="Akzidenz-Grotesk"/>
              </a:rPr>
              <a:t>This is the second page with all the  requirement by the client displaying all the necessary visualization  with interactive graphs, cards along with buttons and slicers.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0202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3864925"/>
            <a:chOff x="0" y="0"/>
            <a:chExt cx="24384000" cy="5153233"/>
          </a:xfrm>
        </p:grpSpPr>
        <p:pic>
          <p:nvPicPr>
            <p:cNvPr name="Picture 3" id="3"/>
            <p:cNvPicPr>
              <a:picLocks noChangeAspect="true"/>
            </p:cNvPicPr>
            <p:nvPr/>
          </p:nvPicPr>
          <p:blipFill>
            <a:blip r:embed="rId2"/>
            <a:srcRect l="0" t="61884" r="0" b="6394"/>
            <a:stretch>
              <a:fillRect/>
            </a:stretch>
          </p:blipFill>
          <p:spPr>
            <a:xfrm flipH="false" flipV="false">
              <a:off x="0" y="0"/>
              <a:ext cx="24384000" cy="5153233"/>
            </a:xfrm>
            <a:prstGeom prst="rect">
              <a:avLst/>
            </a:prstGeom>
          </p:spPr>
        </p:pic>
      </p:grpSp>
      <p:sp>
        <p:nvSpPr>
          <p:cNvPr name="TextBox 4" id="4"/>
          <p:cNvSpPr txBox="true"/>
          <p:nvPr/>
        </p:nvSpPr>
        <p:spPr>
          <a:xfrm rot="0">
            <a:off x="1028700" y="4131625"/>
            <a:ext cx="2778914" cy="1717676"/>
          </a:xfrm>
          <a:prstGeom prst="rect">
            <a:avLst/>
          </a:prstGeom>
        </p:spPr>
        <p:txBody>
          <a:bodyPr anchor="t" rtlCol="false" tIns="0" lIns="0" bIns="0" rIns="0">
            <a:spAutoFit/>
          </a:bodyPr>
          <a:lstStyle/>
          <a:p>
            <a:pPr>
              <a:lnSpc>
                <a:spcPts val="13999"/>
              </a:lnSpc>
            </a:pPr>
            <a:r>
              <a:rPr lang="en-US" sz="9999">
                <a:solidFill>
                  <a:srgbClr val="FFFFFF"/>
                </a:solidFill>
                <a:latin typeface="Segment A Bold"/>
              </a:rPr>
              <a:t>CONCLUSIONS</a:t>
            </a:r>
          </a:p>
        </p:txBody>
      </p:sp>
      <p:sp>
        <p:nvSpPr>
          <p:cNvPr name="TextBox 5" id="5"/>
          <p:cNvSpPr txBox="true"/>
          <p:nvPr/>
        </p:nvSpPr>
        <p:spPr>
          <a:xfrm rot="0">
            <a:off x="1028700" y="6220776"/>
            <a:ext cx="12503385" cy="4059193"/>
          </a:xfrm>
          <a:prstGeom prst="rect">
            <a:avLst/>
          </a:prstGeom>
        </p:spPr>
        <p:txBody>
          <a:bodyPr anchor="t" rtlCol="false" tIns="0" lIns="0" bIns="0" rIns="0">
            <a:spAutoFit/>
          </a:bodyPr>
          <a:lstStyle/>
          <a:p>
            <a:pPr>
              <a:lnSpc>
                <a:spcPts val="3589"/>
              </a:lnSpc>
            </a:pPr>
            <a:r>
              <a:rPr lang="en-US" sz="2564">
                <a:solidFill>
                  <a:srgbClr val="FFFFFF"/>
                </a:solidFill>
                <a:latin typeface="Akzidenz-Grotesk"/>
              </a:rPr>
              <a:t>In conclusion, the Power BI report I have created offers valuable insights for our banking institution. It's a user-friendly and interactive dashboard with key metrics, dynamic visualizations, and customer analysis. The accompanying PowerPoint provides an overview, but the complete Power BI report contains even more informative content.</a:t>
            </a:r>
          </a:p>
          <a:p>
            <a:pPr>
              <a:lnSpc>
                <a:spcPts val="3589"/>
              </a:lnSpc>
            </a:pPr>
            <a:r>
              <a:rPr lang="en-US" sz="2564">
                <a:solidFill>
                  <a:srgbClr val="FFFFFF"/>
                </a:solidFill>
                <a:latin typeface="Akzidenz-Grotesk"/>
              </a:rPr>
              <a:t>It is important to note that the PowerPoint presentation accompanying this report serves as a concise overview, offering a glimpse into the rich and informative content present in the complete Power BI report. The Power BI report dilevers deeper into the data, providing comprehensive visualizations and detailed analyses that can guide our institution's key decisions and actions.</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202020"/>
        </a:solidFill>
      </p:bgPr>
    </p:bg>
    <p:spTree>
      <p:nvGrpSpPr>
        <p:cNvPr id="1" name=""/>
        <p:cNvGrpSpPr/>
        <p:nvPr/>
      </p:nvGrpSpPr>
      <p:grpSpPr>
        <a:xfrm>
          <a:off x="0" y="0"/>
          <a:ext cx="0" cy="0"/>
          <a:chOff x="0" y="0"/>
          <a:chExt cx="0" cy="0"/>
        </a:xfrm>
      </p:grpSpPr>
      <p:sp>
        <p:nvSpPr>
          <p:cNvPr name="TextBox 2" id="2"/>
          <p:cNvSpPr txBox="true"/>
          <p:nvPr/>
        </p:nvSpPr>
        <p:spPr>
          <a:xfrm rot="0">
            <a:off x="5701389" y="2909900"/>
            <a:ext cx="6885222" cy="2980619"/>
          </a:xfrm>
          <a:prstGeom prst="rect">
            <a:avLst/>
          </a:prstGeom>
        </p:spPr>
        <p:txBody>
          <a:bodyPr anchor="t" rtlCol="false" tIns="0" lIns="0" bIns="0" rIns="0">
            <a:spAutoFit/>
          </a:bodyPr>
          <a:lstStyle/>
          <a:p>
            <a:pPr algn="ctr">
              <a:lnSpc>
                <a:spcPts val="24440"/>
              </a:lnSpc>
            </a:pPr>
            <a:r>
              <a:rPr lang="en-US" sz="17457">
                <a:solidFill>
                  <a:srgbClr val="FFFFFF"/>
                </a:solidFill>
                <a:latin typeface="Segment A Bold"/>
              </a:rPr>
              <a:t>THANKS</a:t>
            </a:r>
          </a:p>
        </p:txBody>
      </p:sp>
      <p:sp>
        <p:nvSpPr>
          <p:cNvPr name="TextBox 3" id="3"/>
          <p:cNvSpPr txBox="true"/>
          <p:nvPr/>
        </p:nvSpPr>
        <p:spPr>
          <a:xfrm rot="0">
            <a:off x="4327088" y="6123819"/>
            <a:ext cx="10286137" cy="565535"/>
          </a:xfrm>
          <a:prstGeom prst="rect">
            <a:avLst/>
          </a:prstGeom>
        </p:spPr>
        <p:txBody>
          <a:bodyPr anchor="t" rtlCol="false" tIns="0" lIns="0" bIns="0" rIns="0">
            <a:spAutoFit/>
          </a:bodyPr>
          <a:lstStyle/>
          <a:p>
            <a:pPr algn="ctr">
              <a:lnSpc>
                <a:spcPts val="4618"/>
              </a:lnSpc>
            </a:pPr>
            <a:r>
              <a:rPr lang="en-US" sz="3298">
                <a:solidFill>
                  <a:srgbClr val="FFFFFF"/>
                </a:solidFill>
                <a:latin typeface="Playfair Display Italics"/>
              </a:rPr>
              <a:t>Abhinav Mishra 2029167@kiit.ac.in</a:t>
            </a:r>
          </a:p>
        </p:txBody>
      </p:sp>
      <p:sp>
        <p:nvSpPr>
          <p:cNvPr name="TextBox 4" id="4"/>
          <p:cNvSpPr txBox="true"/>
          <p:nvPr/>
        </p:nvSpPr>
        <p:spPr>
          <a:xfrm rot="0">
            <a:off x="7725980" y="3176600"/>
            <a:ext cx="2836041" cy="565535"/>
          </a:xfrm>
          <a:prstGeom prst="rect">
            <a:avLst/>
          </a:prstGeom>
        </p:spPr>
        <p:txBody>
          <a:bodyPr anchor="t" rtlCol="false" tIns="0" lIns="0" bIns="0" rIns="0">
            <a:spAutoFit/>
          </a:bodyPr>
          <a:lstStyle/>
          <a:p>
            <a:pPr algn="ctr">
              <a:lnSpc>
                <a:spcPts val="4618"/>
              </a:lnSpc>
            </a:pPr>
            <a:r>
              <a:rPr lang="en-US" sz="3298">
                <a:solidFill>
                  <a:srgbClr val="FFFFFF"/>
                </a:solidFill>
                <a:latin typeface="Playfair Display Italics"/>
              </a:rPr>
              <a:t>Presentation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02020"/>
        </a:solidFill>
      </p:bgPr>
    </p:bg>
    <p:spTree>
      <p:nvGrpSpPr>
        <p:cNvPr id="1" name=""/>
        <p:cNvGrpSpPr/>
        <p:nvPr/>
      </p:nvGrpSpPr>
      <p:grpSpPr>
        <a:xfrm>
          <a:off x="0" y="0"/>
          <a:ext cx="0" cy="0"/>
          <a:chOff x="0" y="0"/>
          <a:chExt cx="0" cy="0"/>
        </a:xfrm>
      </p:grpSpPr>
      <p:grpSp>
        <p:nvGrpSpPr>
          <p:cNvPr name="Group 2" id="2"/>
          <p:cNvGrpSpPr/>
          <p:nvPr/>
        </p:nvGrpSpPr>
        <p:grpSpPr>
          <a:xfrm rot="0">
            <a:off x="6728137" y="0"/>
            <a:ext cx="11559863" cy="10287000"/>
            <a:chOff x="0" y="0"/>
            <a:chExt cx="15413151" cy="13716000"/>
          </a:xfrm>
        </p:grpSpPr>
        <p:pic>
          <p:nvPicPr>
            <p:cNvPr name="Picture 3" id="3"/>
            <p:cNvPicPr>
              <a:picLocks noChangeAspect="true"/>
            </p:cNvPicPr>
            <p:nvPr/>
          </p:nvPicPr>
          <p:blipFill>
            <a:blip r:embed="rId2"/>
            <a:srcRect l="0" t="20299" r="0" b="20299"/>
            <a:stretch>
              <a:fillRect/>
            </a:stretch>
          </p:blipFill>
          <p:spPr>
            <a:xfrm flipH="false" flipV="false">
              <a:off x="0" y="0"/>
              <a:ext cx="15413151" cy="13716000"/>
            </a:xfrm>
            <a:prstGeom prst="rect">
              <a:avLst/>
            </a:prstGeom>
          </p:spPr>
        </p:pic>
      </p:grpSp>
      <p:sp>
        <p:nvSpPr>
          <p:cNvPr name="TextBox 4" id="4"/>
          <p:cNvSpPr txBox="true"/>
          <p:nvPr/>
        </p:nvSpPr>
        <p:spPr>
          <a:xfrm rot="0">
            <a:off x="1028700" y="6149975"/>
            <a:ext cx="6956522" cy="3239135"/>
          </a:xfrm>
          <a:prstGeom prst="rect">
            <a:avLst/>
          </a:prstGeom>
        </p:spPr>
        <p:txBody>
          <a:bodyPr anchor="t" rtlCol="false" tIns="0" lIns="0" bIns="0" rIns="0">
            <a:spAutoFit/>
          </a:bodyPr>
          <a:lstStyle/>
          <a:p>
            <a:pPr>
              <a:lnSpc>
                <a:spcPts val="3639"/>
              </a:lnSpc>
            </a:pPr>
            <a:r>
              <a:rPr lang="en-US" sz="2599">
                <a:solidFill>
                  <a:srgbClr val="FFFFFF"/>
                </a:solidFill>
                <a:latin typeface="Akzidenz-Grotesk"/>
              </a:rPr>
              <a:t>01 - Introduction</a:t>
            </a:r>
          </a:p>
          <a:p>
            <a:pPr>
              <a:lnSpc>
                <a:spcPts val="3639"/>
              </a:lnSpc>
            </a:pPr>
            <a:r>
              <a:rPr lang="en-US" sz="2599">
                <a:solidFill>
                  <a:srgbClr val="FFFFFF"/>
                </a:solidFill>
                <a:latin typeface="Akzidenz-Grotesk"/>
              </a:rPr>
              <a:t>02 - Project goals and objectives</a:t>
            </a:r>
          </a:p>
          <a:p>
            <a:pPr>
              <a:lnSpc>
                <a:spcPts val="3639"/>
              </a:lnSpc>
            </a:pPr>
            <a:r>
              <a:rPr lang="en-US" sz="2599">
                <a:solidFill>
                  <a:srgbClr val="FFFFFF"/>
                </a:solidFill>
                <a:latin typeface="Akzidenz-Grotesk"/>
              </a:rPr>
              <a:t>03 - Requirements</a:t>
            </a:r>
          </a:p>
          <a:p>
            <a:pPr>
              <a:lnSpc>
                <a:spcPts val="3639"/>
              </a:lnSpc>
            </a:pPr>
            <a:r>
              <a:rPr lang="en-US" sz="2599">
                <a:solidFill>
                  <a:srgbClr val="FFFFFF"/>
                </a:solidFill>
                <a:latin typeface="Akzidenz-Grotesk"/>
              </a:rPr>
              <a:t>04 - Implementation strategy</a:t>
            </a:r>
          </a:p>
          <a:p>
            <a:pPr>
              <a:lnSpc>
                <a:spcPts val="3639"/>
              </a:lnSpc>
            </a:pPr>
            <a:r>
              <a:rPr lang="en-US" sz="2599">
                <a:solidFill>
                  <a:srgbClr val="FFFFFF"/>
                </a:solidFill>
                <a:latin typeface="Akzidenz-Grotesk"/>
              </a:rPr>
              <a:t>05 - Visualization</a:t>
            </a:r>
          </a:p>
          <a:p>
            <a:pPr>
              <a:lnSpc>
                <a:spcPts val="3639"/>
              </a:lnSpc>
            </a:pPr>
            <a:r>
              <a:rPr lang="en-US" sz="2599">
                <a:solidFill>
                  <a:srgbClr val="FFFFFF"/>
                </a:solidFill>
                <a:latin typeface="Akzidenz-Grotesk"/>
              </a:rPr>
              <a:t>06 - Infromation</a:t>
            </a:r>
          </a:p>
          <a:p>
            <a:pPr>
              <a:lnSpc>
                <a:spcPts val="3639"/>
              </a:lnSpc>
            </a:pPr>
            <a:r>
              <a:rPr lang="en-US" sz="2599">
                <a:solidFill>
                  <a:srgbClr val="FFFFFF"/>
                </a:solidFill>
                <a:latin typeface="Akzidenz-Grotesk"/>
              </a:rPr>
              <a:t>07 - Conclusions</a:t>
            </a:r>
          </a:p>
        </p:txBody>
      </p:sp>
      <p:sp>
        <p:nvSpPr>
          <p:cNvPr name="TextBox 5" id="5"/>
          <p:cNvSpPr txBox="true"/>
          <p:nvPr/>
        </p:nvSpPr>
        <p:spPr>
          <a:xfrm rot="0">
            <a:off x="1028700" y="305822"/>
            <a:ext cx="2531722" cy="1717676"/>
          </a:xfrm>
          <a:prstGeom prst="rect">
            <a:avLst/>
          </a:prstGeom>
        </p:spPr>
        <p:txBody>
          <a:bodyPr anchor="t" rtlCol="false" tIns="0" lIns="0" bIns="0" rIns="0">
            <a:spAutoFit/>
          </a:bodyPr>
          <a:lstStyle/>
          <a:p>
            <a:pPr>
              <a:lnSpc>
                <a:spcPts val="13999"/>
              </a:lnSpc>
            </a:pPr>
            <a:r>
              <a:rPr lang="en-US" sz="9999">
                <a:solidFill>
                  <a:srgbClr val="FFFFFF"/>
                </a:solidFill>
                <a:latin typeface="Segment A Bold"/>
              </a:rPr>
              <a:t>CONTENTS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02020"/>
        </a:solidFill>
      </p:bgPr>
    </p:bg>
    <p:spTree>
      <p:nvGrpSpPr>
        <p:cNvPr id="1" name=""/>
        <p:cNvGrpSpPr/>
        <p:nvPr/>
      </p:nvGrpSpPr>
      <p:grpSpPr>
        <a:xfrm>
          <a:off x="0" y="0"/>
          <a:ext cx="0" cy="0"/>
          <a:chOff x="0" y="0"/>
          <a:chExt cx="0" cy="0"/>
        </a:xfrm>
      </p:grpSpPr>
      <p:sp>
        <p:nvSpPr>
          <p:cNvPr name="TextBox 2" id="2"/>
          <p:cNvSpPr txBox="true"/>
          <p:nvPr/>
        </p:nvSpPr>
        <p:spPr>
          <a:xfrm rot="0">
            <a:off x="2358499" y="5727235"/>
            <a:ext cx="7601429" cy="3575324"/>
          </a:xfrm>
          <a:prstGeom prst="rect">
            <a:avLst/>
          </a:prstGeom>
        </p:spPr>
        <p:txBody>
          <a:bodyPr anchor="t" rtlCol="false" tIns="0" lIns="0" bIns="0" rIns="0">
            <a:spAutoFit/>
          </a:bodyPr>
          <a:lstStyle/>
          <a:p>
            <a:pPr>
              <a:lnSpc>
                <a:spcPts val="4009"/>
              </a:lnSpc>
            </a:pPr>
            <a:r>
              <a:rPr lang="en-US" sz="2864">
                <a:solidFill>
                  <a:srgbClr val="FFFFFF"/>
                </a:solidFill>
                <a:latin typeface="Akzidenz-Grotesk"/>
              </a:rPr>
              <a:t>Welcome to our comprehensive UK Bank Customer Power BI Report! This dynamic and insightful dashboard has been meticulously crafted to provide our esteemed financial institution with a clear and comprehensive understanding of our customer base across the United Kingdom.</a:t>
            </a:r>
          </a:p>
        </p:txBody>
      </p:sp>
      <p:sp>
        <p:nvSpPr>
          <p:cNvPr name="TextBox 3" id="3"/>
          <p:cNvSpPr txBox="true"/>
          <p:nvPr/>
        </p:nvSpPr>
        <p:spPr>
          <a:xfrm rot="0">
            <a:off x="2358499" y="305822"/>
            <a:ext cx="3900436" cy="1717676"/>
          </a:xfrm>
          <a:prstGeom prst="rect">
            <a:avLst/>
          </a:prstGeom>
        </p:spPr>
        <p:txBody>
          <a:bodyPr anchor="t" rtlCol="false" tIns="0" lIns="0" bIns="0" rIns="0">
            <a:spAutoFit/>
          </a:bodyPr>
          <a:lstStyle/>
          <a:p>
            <a:pPr>
              <a:lnSpc>
                <a:spcPts val="13999"/>
              </a:lnSpc>
            </a:pPr>
            <a:r>
              <a:rPr lang="en-US" sz="9999">
                <a:solidFill>
                  <a:srgbClr val="FFFFFF"/>
                </a:solidFill>
                <a:latin typeface="Segment A Bold"/>
              </a:rPr>
              <a:t>INTRODUCTION</a:t>
            </a:r>
          </a:p>
        </p:txBody>
      </p:sp>
      <p:sp>
        <p:nvSpPr>
          <p:cNvPr name="TextBox 4" id="4"/>
          <p:cNvSpPr txBox="true"/>
          <p:nvPr/>
        </p:nvSpPr>
        <p:spPr>
          <a:xfrm rot="0">
            <a:off x="2358499" y="4452786"/>
            <a:ext cx="4056340" cy="860425"/>
          </a:xfrm>
          <a:prstGeom prst="rect">
            <a:avLst/>
          </a:prstGeom>
        </p:spPr>
        <p:txBody>
          <a:bodyPr anchor="t" rtlCol="false" tIns="0" lIns="0" bIns="0" rIns="0">
            <a:spAutoFit/>
          </a:bodyPr>
          <a:lstStyle/>
          <a:p>
            <a:pPr>
              <a:lnSpc>
                <a:spcPts val="3500"/>
              </a:lnSpc>
            </a:pPr>
            <a:r>
              <a:rPr lang="en-US" sz="2500">
                <a:solidFill>
                  <a:srgbClr val="FFFFFF"/>
                </a:solidFill>
                <a:latin typeface="Playfair Display Italics"/>
              </a:rPr>
              <a:t>"Opportunity knocks, but it doesn't wait"</a:t>
            </a:r>
          </a:p>
        </p:txBody>
      </p:sp>
      <p:grpSp>
        <p:nvGrpSpPr>
          <p:cNvPr name="Group 5" id="5"/>
          <p:cNvGrpSpPr/>
          <p:nvPr/>
        </p:nvGrpSpPr>
        <p:grpSpPr>
          <a:xfrm rot="0">
            <a:off x="11065147" y="0"/>
            <a:ext cx="7222853" cy="10287000"/>
            <a:chOff x="0" y="0"/>
            <a:chExt cx="9630471" cy="13716000"/>
          </a:xfrm>
        </p:grpSpPr>
        <p:pic>
          <p:nvPicPr>
            <p:cNvPr name="Picture 6" id="6"/>
            <p:cNvPicPr>
              <a:picLocks noChangeAspect="true"/>
            </p:cNvPicPr>
            <p:nvPr/>
          </p:nvPicPr>
          <p:blipFill>
            <a:blip r:embed="rId2"/>
            <a:srcRect l="26610" t="0" r="26610" b="0"/>
            <a:stretch>
              <a:fillRect/>
            </a:stretch>
          </p:blipFill>
          <p:spPr>
            <a:xfrm flipH="false" flipV="false">
              <a:off x="0" y="0"/>
              <a:ext cx="9630471" cy="13716000"/>
            </a:xfrm>
            <a:prstGeom prst="rect">
              <a:avLst/>
            </a:prstGeom>
          </p:spPr>
        </p:pic>
      </p:grpSp>
      <p:grpSp>
        <p:nvGrpSpPr>
          <p:cNvPr name="Group 7" id="7"/>
          <p:cNvGrpSpPr/>
          <p:nvPr/>
        </p:nvGrpSpPr>
        <p:grpSpPr>
          <a:xfrm rot="0">
            <a:off x="0" y="0"/>
            <a:ext cx="1253280" cy="10287000"/>
            <a:chOff x="0" y="0"/>
            <a:chExt cx="1671041" cy="13716000"/>
          </a:xfrm>
        </p:grpSpPr>
        <p:pic>
          <p:nvPicPr>
            <p:cNvPr name="Picture 8" id="8"/>
            <p:cNvPicPr>
              <a:picLocks noChangeAspect="true"/>
            </p:cNvPicPr>
            <p:nvPr/>
          </p:nvPicPr>
          <p:blipFill>
            <a:blip r:embed="rId2"/>
            <a:srcRect l="87808" t="0" r="4074" b="0"/>
            <a:stretch>
              <a:fillRect/>
            </a:stretch>
          </p:blipFill>
          <p:spPr>
            <a:xfrm flipH="false" flipV="false">
              <a:off x="0" y="0"/>
              <a:ext cx="1671041" cy="13716000"/>
            </a:xfrm>
            <a:prstGeom prst="rect">
              <a:avLst/>
            </a:prstGeom>
          </p:spPr>
        </p:pic>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02020"/>
        </a:solidFill>
      </p:bgPr>
    </p:bg>
    <p:spTree>
      <p:nvGrpSpPr>
        <p:cNvPr id="1" name=""/>
        <p:cNvGrpSpPr/>
        <p:nvPr/>
      </p:nvGrpSpPr>
      <p:grpSpPr>
        <a:xfrm>
          <a:off x="0" y="0"/>
          <a:ext cx="0" cy="0"/>
          <a:chOff x="0" y="0"/>
          <a:chExt cx="0" cy="0"/>
        </a:xfrm>
      </p:grpSpPr>
      <p:sp>
        <p:nvSpPr>
          <p:cNvPr name="TextBox 2" id="2"/>
          <p:cNvSpPr txBox="true"/>
          <p:nvPr/>
        </p:nvSpPr>
        <p:spPr>
          <a:xfrm rot="0">
            <a:off x="8088771" y="305822"/>
            <a:ext cx="6588392" cy="1717676"/>
          </a:xfrm>
          <a:prstGeom prst="rect">
            <a:avLst/>
          </a:prstGeom>
        </p:spPr>
        <p:txBody>
          <a:bodyPr anchor="t" rtlCol="false" tIns="0" lIns="0" bIns="0" rIns="0">
            <a:spAutoFit/>
          </a:bodyPr>
          <a:lstStyle/>
          <a:p>
            <a:pPr>
              <a:lnSpc>
                <a:spcPts val="13999"/>
              </a:lnSpc>
            </a:pPr>
            <a:r>
              <a:rPr lang="en-US" sz="9999">
                <a:solidFill>
                  <a:srgbClr val="FFFFFF"/>
                </a:solidFill>
                <a:latin typeface="Segment A Bold"/>
              </a:rPr>
              <a:t>PROJECT GOALS AND OBJECTIVES</a:t>
            </a:r>
          </a:p>
        </p:txBody>
      </p:sp>
      <p:sp>
        <p:nvSpPr>
          <p:cNvPr name="TextBox 3" id="3"/>
          <p:cNvSpPr txBox="true"/>
          <p:nvPr/>
        </p:nvSpPr>
        <p:spPr>
          <a:xfrm rot="0">
            <a:off x="8088771" y="2422163"/>
            <a:ext cx="7570947" cy="6731890"/>
          </a:xfrm>
          <a:prstGeom prst="rect">
            <a:avLst/>
          </a:prstGeom>
        </p:spPr>
        <p:txBody>
          <a:bodyPr anchor="t" rtlCol="false" tIns="0" lIns="0" bIns="0" rIns="0">
            <a:spAutoFit/>
          </a:bodyPr>
          <a:lstStyle/>
          <a:p>
            <a:pPr>
              <a:lnSpc>
                <a:spcPts val="3799"/>
              </a:lnSpc>
            </a:pPr>
            <a:r>
              <a:rPr lang="en-US" sz="2713">
                <a:solidFill>
                  <a:srgbClr val="FFFFFF"/>
                </a:solidFill>
                <a:latin typeface="Akzidenz-Grotesk"/>
              </a:rPr>
              <a:t>Our project aims to create a user-friendly Power BI report providing valuable insights into our banking customer data. The report includes slicers for gender, job classification, and region, as well as key metrics like total balance and customer analysis. Dynamic visualizations showcase age distribution, average balance by region, and job classification trends over time. Custom tooltips and synchronized slicers enhance interactivity, while page navigation and bookmarks ensure seamless exploration of data. This comprehensive report equips stakeholders with the tools needed for data-driven decision-making and strategic planning in the competitive banking landscape.</a:t>
            </a:r>
          </a:p>
        </p:txBody>
      </p:sp>
      <p:grpSp>
        <p:nvGrpSpPr>
          <p:cNvPr name="Group 4" id="4"/>
          <p:cNvGrpSpPr/>
          <p:nvPr/>
        </p:nvGrpSpPr>
        <p:grpSpPr>
          <a:xfrm rot="0">
            <a:off x="0" y="0"/>
            <a:ext cx="6991986" cy="10287000"/>
            <a:chOff x="0" y="0"/>
            <a:chExt cx="9322647" cy="13716000"/>
          </a:xfrm>
        </p:grpSpPr>
        <p:pic>
          <p:nvPicPr>
            <p:cNvPr name="Picture 5" id="5"/>
            <p:cNvPicPr>
              <a:picLocks noChangeAspect="true"/>
            </p:cNvPicPr>
            <p:nvPr/>
          </p:nvPicPr>
          <p:blipFill>
            <a:blip r:embed="rId2"/>
            <a:srcRect l="9948" t="0" r="44766" b="0"/>
            <a:stretch>
              <a:fillRect/>
            </a:stretch>
          </p:blipFill>
          <p:spPr>
            <a:xfrm flipH="false" flipV="false">
              <a:off x="0" y="0"/>
              <a:ext cx="9322647" cy="13716000"/>
            </a:xfrm>
            <a:prstGeom prst="rect">
              <a:avLst/>
            </a:prstGeom>
          </p:spPr>
        </p:pic>
      </p:grpSp>
      <p:grpSp>
        <p:nvGrpSpPr>
          <p:cNvPr name="Group 6" id="6"/>
          <p:cNvGrpSpPr/>
          <p:nvPr/>
        </p:nvGrpSpPr>
        <p:grpSpPr>
          <a:xfrm rot="0">
            <a:off x="16226683" y="0"/>
            <a:ext cx="2061317" cy="10287000"/>
            <a:chOff x="0" y="0"/>
            <a:chExt cx="2748422" cy="13716000"/>
          </a:xfrm>
        </p:grpSpPr>
        <p:pic>
          <p:nvPicPr>
            <p:cNvPr name="Picture 7" id="7"/>
            <p:cNvPicPr>
              <a:picLocks noChangeAspect="true"/>
            </p:cNvPicPr>
            <p:nvPr/>
          </p:nvPicPr>
          <p:blipFill>
            <a:blip r:embed="rId2"/>
            <a:srcRect l="67355" t="0" r="19294" b="0"/>
            <a:stretch>
              <a:fillRect/>
            </a:stretch>
          </p:blipFill>
          <p:spPr>
            <a:xfrm flipH="false" flipV="false">
              <a:off x="0" y="0"/>
              <a:ext cx="2748422" cy="13716000"/>
            </a:xfrm>
            <a:prstGeom prst="rect">
              <a:avLst/>
            </a:prstGeom>
          </p:spPr>
        </p:pic>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02020"/>
        </a:solidFill>
      </p:bgPr>
    </p:bg>
    <p:spTree>
      <p:nvGrpSpPr>
        <p:cNvPr id="1" name=""/>
        <p:cNvGrpSpPr/>
        <p:nvPr/>
      </p:nvGrpSpPr>
      <p:grpSpPr>
        <a:xfrm>
          <a:off x="0" y="0"/>
          <a:ext cx="0" cy="0"/>
          <a:chOff x="0" y="0"/>
          <a:chExt cx="0" cy="0"/>
        </a:xfrm>
      </p:grpSpPr>
      <p:sp>
        <p:nvSpPr>
          <p:cNvPr name="TextBox 2" id="2"/>
          <p:cNvSpPr txBox="true"/>
          <p:nvPr/>
        </p:nvSpPr>
        <p:spPr>
          <a:xfrm rot="0">
            <a:off x="1028700" y="305822"/>
            <a:ext cx="5417565" cy="1717676"/>
          </a:xfrm>
          <a:prstGeom prst="rect">
            <a:avLst/>
          </a:prstGeom>
        </p:spPr>
        <p:txBody>
          <a:bodyPr anchor="t" rtlCol="false" tIns="0" lIns="0" bIns="0" rIns="0">
            <a:spAutoFit/>
          </a:bodyPr>
          <a:lstStyle/>
          <a:p>
            <a:pPr>
              <a:lnSpc>
                <a:spcPts val="13999"/>
              </a:lnSpc>
            </a:pPr>
            <a:r>
              <a:rPr lang="en-US" sz="9999">
                <a:solidFill>
                  <a:srgbClr val="FFFFFF"/>
                </a:solidFill>
                <a:latin typeface="Segment A Bold"/>
              </a:rPr>
              <a:t>REQUIREMENTS</a:t>
            </a:r>
          </a:p>
        </p:txBody>
      </p:sp>
      <p:sp>
        <p:nvSpPr>
          <p:cNvPr name="TextBox 3" id="3"/>
          <p:cNvSpPr txBox="true"/>
          <p:nvPr/>
        </p:nvSpPr>
        <p:spPr>
          <a:xfrm rot="0">
            <a:off x="1028700" y="2419662"/>
            <a:ext cx="16230600" cy="7103111"/>
          </a:xfrm>
          <a:prstGeom prst="rect">
            <a:avLst/>
          </a:prstGeom>
        </p:spPr>
        <p:txBody>
          <a:bodyPr anchor="t" rtlCol="false" tIns="0" lIns="0" bIns="0" rIns="0">
            <a:spAutoFit/>
          </a:bodyPr>
          <a:lstStyle/>
          <a:p>
            <a:pPr algn="just">
              <a:lnSpc>
                <a:spcPts val="4339"/>
              </a:lnSpc>
            </a:pPr>
            <a:r>
              <a:rPr lang="en-US" sz="3099">
                <a:solidFill>
                  <a:srgbClr val="FFFFFF"/>
                </a:solidFill>
                <a:latin typeface="Akzidenz-Grotesk"/>
              </a:rPr>
              <a:t>1 Slicers for Gender, Job Classification, Region </a:t>
            </a:r>
          </a:p>
          <a:p>
            <a:pPr algn="just">
              <a:lnSpc>
                <a:spcPts val="4339"/>
              </a:lnSpc>
            </a:pPr>
            <a:r>
              <a:rPr lang="en-US" sz="3099">
                <a:solidFill>
                  <a:srgbClr val="FFFFFF"/>
                </a:solidFill>
                <a:latin typeface="Akzidenz-Grotesk"/>
              </a:rPr>
              <a:t>2 Total Balance </a:t>
            </a:r>
          </a:p>
          <a:p>
            <a:pPr algn="just">
              <a:lnSpc>
                <a:spcPts val="4339"/>
              </a:lnSpc>
            </a:pPr>
            <a:r>
              <a:rPr lang="en-US" sz="3099">
                <a:solidFill>
                  <a:srgbClr val="FFFFFF"/>
                </a:solidFill>
                <a:latin typeface="Akzidenz-Grotesk"/>
              </a:rPr>
              <a:t>3 First and Last Customer </a:t>
            </a:r>
          </a:p>
          <a:p>
            <a:pPr algn="just">
              <a:lnSpc>
                <a:spcPts val="4339"/>
              </a:lnSpc>
            </a:pPr>
            <a:r>
              <a:rPr lang="en-US" sz="3099">
                <a:solidFill>
                  <a:srgbClr val="FFFFFF"/>
                </a:solidFill>
                <a:latin typeface="Akzidenz-Grotesk"/>
              </a:rPr>
              <a:t>4 Customer with Highest Balance </a:t>
            </a:r>
          </a:p>
          <a:p>
            <a:pPr algn="just">
              <a:lnSpc>
                <a:spcPts val="4339"/>
              </a:lnSpc>
            </a:pPr>
            <a:r>
              <a:rPr lang="en-US" sz="3099">
                <a:solidFill>
                  <a:srgbClr val="FFFFFF"/>
                </a:solidFill>
                <a:latin typeface="Akzidenz-Grotesk"/>
              </a:rPr>
              <a:t>5 Age with most number of Customers</a:t>
            </a:r>
          </a:p>
          <a:p>
            <a:pPr algn="just">
              <a:lnSpc>
                <a:spcPts val="4339"/>
              </a:lnSpc>
            </a:pPr>
            <a:r>
              <a:rPr lang="en-US" sz="3099">
                <a:solidFill>
                  <a:srgbClr val="FFFFFF"/>
                </a:solidFill>
                <a:latin typeface="Akzidenz-Grotesk"/>
              </a:rPr>
              <a:t>6 Average Balance for Each Region </a:t>
            </a:r>
          </a:p>
          <a:p>
            <a:pPr algn="just">
              <a:lnSpc>
                <a:spcPts val="4339"/>
              </a:lnSpc>
            </a:pPr>
            <a:r>
              <a:rPr lang="en-US" sz="3099">
                <a:solidFill>
                  <a:srgbClr val="FFFFFF"/>
                </a:solidFill>
                <a:latin typeface="Akzidenz-Grotesk"/>
              </a:rPr>
              <a:t>7 Average Balance between Different Job Classifications </a:t>
            </a:r>
          </a:p>
          <a:p>
            <a:pPr algn="just">
              <a:lnSpc>
                <a:spcPts val="4339"/>
              </a:lnSpc>
            </a:pPr>
            <a:r>
              <a:rPr lang="en-US" sz="3099">
                <a:solidFill>
                  <a:srgbClr val="FFFFFF"/>
                </a:solidFill>
                <a:latin typeface="Akzidenz-Grotesk"/>
              </a:rPr>
              <a:t>8 Graph of Customers (Different Lines for each Job Classification) vs Month</a:t>
            </a:r>
          </a:p>
          <a:p>
            <a:pPr algn="just">
              <a:lnSpc>
                <a:spcPts val="4339"/>
              </a:lnSpc>
            </a:pPr>
            <a:r>
              <a:rPr lang="en-US" sz="3099">
                <a:solidFill>
                  <a:srgbClr val="FFFFFF"/>
                </a:solidFill>
                <a:latin typeface="Akzidenz-Grotesk"/>
              </a:rPr>
              <a:t>9 Total Balance and Number of Customers for Each Region in a Multi Card Visual</a:t>
            </a:r>
          </a:p>
          <a:p>
            <a:pPr algn="just">
              <a:lnSpc>
                <a:spcPts val="4339"/>
              </a:lnSpc>
            </a:pPr>
            <a:r>
              <a:rPr lang="en-US" sz="3099">
                <a:solidFill>
                  <a:srgbClr val="FFFFFF"/>
                </a:solidFill>
                <a:latin typeface="Akzidenz-Grotesk"/>
              </a:rPr>
              <a:t>10 Use of Custom Tooltips </a:t>
            </a:r>
          </a:p>
          <a:p>
            <a:pPr algn="just">
              <a:lnSpc>
                <a:spcPts val="4339"/>
              </a:lnSpc>
            </a:pPr>
            <a:r>
              <a:rPr lang="en-US" sz="3099">
                <a:solidFill>
                  <a:srgbClr val="FFFFFF"/>
                </a:solidFill>
                <a:latin typeface="Akzidenz-Grotesk"/>
              </a:rPr>
              <a:t>11 Page Navigation </a:t>
            </a:r>
          </a:p>
          <a:p>
            <a:pPr algn="just">
              <a:lnSpc>
                <a:spcPts val="4339"/>
              </a:lnSpc>
            </a:pPr>
            <a:r>
              <a:rPr lang="en-US" sz="3099">
                <a:solidFill>
                  <a:srgbClr val="FFFFFF"/>
                </a:solidFill>
                <a:latin typeface="Akzidenz-Grotesk"/>
              </a:rPr>
              <a:t>12 Bookmarks </a:t>
            </a:r>
          </a:p>
          <a:p>
            <a:pPr algn="just">
              <a:lnSpc>
                <a:spcPts val="4339"/>
              </a:lnSpc>
            </a:pPr>
            <a:r>
              <a:rPr lang="en-US" sz="3099">
                <a:solidFill>
                  <a:srgbClr val="FFFFFF"/>
                </a:solidFill>
                <a:latin typeface="Akzidenz-Grotesk"/>
              </a:rPr>
              <a:t>13 Sync Slicers across Report </a:t>
            </a:r>
          </a:p>
        </p:txBody>
      </p:sp>
      <p:sp>
        <p:nvSpPr>
          <p:cNvPr name="TextBox 4" id="4"/>
          <p:cNvSpPr txBox="true"/>
          <p:nvPr/>
        </p:nvSpPr>
        <p:spPr>
          <a:xfrm rot="0">
            <a:off x="12947379" y="962025"/>
            <a:ext cx="4299773" cy="1144670"/>
          </a:xfrm>
          <a:prstGeom prst="rect">
            <a:avLst/>
          </a:prstGeom>
        </p:spPr>
        <p:txBody>
          <a:bodyPr anchor="t" rtlCol="false" tIns="0" lIns="0" bIns="0" rIns="0">
            <a:spAutoFit/>
          </a:bodyPr>
          <a:lstStyle/>
          <a:p>
            <a:pPr algn="r">
              <a:lnSpc>
                <a:spcPts val="4632"/>
              </a:lnSpc>
            </a:pPr>
            <a:r>
              <a:rPr lang="en-US" sz="3309">
                <a:solidFill>
                  <a:srgbClr val="FFFFFF"/>
                </a:solidFill>
                <a:latin typeface="Playfair Display Italics"/>
              </a:rPr>
              <a:t>"Invest in knowledge and training"</a:t>
            </a:r>
          </a:p>
        </p:txBody>
      </p:sp>
      <p:grpSp>
        <p:nvGrpSpPr>
          <p:cNvPr name="Group 5" id="5"/>
          <p:cNvGrpSpPr/>
          <p:nvPr/>
        </p:nvGrpSpPr>
        <p:grpSpPr>
          <a:xfrm rot="0">
            <a:off x="0" y="10239375"/>
            <a:ext cx="47625" cy="47625"/>
            <a:chOff x="0" y="0"/>
            <a:chExt cx="63500" cy="63500"/>
          </a:xfrm>
        </p:grpSpPr>
        <p:pic>
          <p:nvPicPr>
            <p:cNvPr name="Picture 6" id="6"/>
            <p:cNvPicPr>
              <a:picLocks noChangeAspect="true"/>
            </p:cNvPicPr>
            <p:nvPr/>
          </p:nvPicPr>
          <p:blipFill>
            <a:blip r:embed="rId2"/>
            <a:srcRect l="30514" t="0" r="30514" b="0"/>
            <a:stretch>
              <a:fillRect/>
            </a:stretch>
          </p:blipFill>
          <p:spPr>
            <a:xfrm flipH="false" flipV="false">
              <a:off x="0" y="0"/>
              <a:ext cx="63500" cy="63500"/>
            </a:xfrm>
            <a:prstGeom prst="rect">
              <a:avLst/>
            </a:prstGeom>
          </p:spPr>
        </p:pic>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02020"/>
        </a:solidFill>
      </p:bgPr>
    </p:bg>
    <p:spTree>
      <p:nvGrpSpPr>
        <p:cNvPr id="1" name=""/>
        <p:cNvGrpSpPr/>
        <p:nvPr/>
      </p:nvGrpSpPr>
      <p:grpSpPr>
        <a:xfrm>
          <a:off x="0" y="0"/>
          <a:ext cx="0" cy="0"/>
          <a:chOff x="0" y="0"/>
          <a:chExt cx="0" cy="0"/>
        </a:xfrm>
      </p:grpSpPr>
      <p:sp>
        <p:nvSpPr>
          <p:cNvPr name="Freeform 2" id="2"/>
          <p:cNvSpPr/>
          <p:nvPr/>
        </p:nvSpPr>
        <p:spPr>
          <a:xfrm flipH="false" flipV="false" rot="0">
            <a:off x="1075474" y="1790535"/>
            <a:ext cx="16413664" cy="7963065"/>
          </a:xfrm>
          <a:custGeom>
            <a:avLst/>
            <a:gdLst/>
            <a:ahLst/>
            <a:cxnLst/>
            <a:rect r="r" b="b" t="t" l="l"/>
            <a:pathLst>
              <a:path h="7963065" w="16413664">
                <a:moveTo>
                  <a:pt x="0" y="0"/>
                </a:moveTo>
                <a:lnTo>
                  <a:pt x="16413663" y="0"/>
                </a:lnTo>
                <a:lnTo>
                  <a:pt x="16413663" y="7963065"/>
                </a:lnTo>
                <a:lnTo>
                  <a:pt x="0" y="7963065"/>
                </a:lnTo>
                <a:lnTo>
                  <a:pt x="0" y="0"/>
                </a:lnTo>
                <a:close/>
              </a:path>
            </a:pathLst>
          </a:custGeom>
          <a:blipFill>
            <a:blip r:embed="rId2"/>
            <a:stretch>
              <a:fillRect l="0" t="-3117" r="0" b="-3117"/>
            </a:stretch>
          </a:blipFill>
        </p:spPr>
      </p:sp>
      <p:sp>
        <p:nvSpPr>
          <p:cNvPr name="TextBox 3" id="3"/>
          <p:cNvSpPr txBox="true"/>
          <p:nvPr/>
        </p:nvSpPr>
        <p:spPr>
          <a:xfrm rot="0">
            <a:off x="1028700" y="362972"/>
            <a:ext cx="3762684" cy="1196935"/>
          </a:xfrm>
          <a:prstGeom prst="rect">
            <a:avLst/>
          </a:prstGeom>
        </p:spPr>
        <p:txBody>
          <a:bodyPr anchor="t" rtlCol="false" tIns="0" lIns="0" bIns="0" rIns="0">
            <a:spAutoFit/>
          </a:bodyPr>
          <a:lstStyle/>
          <a:p>
            <a:pPr>
              <a:lnSpc>
                <a:spcPts val="9723"/>
              </a:lnSpc>
            </a:pPr>
            <a:r>
              <a:rPr lang="en-US" sz="6945">
                <a:solidFill>
                  <a:srgbClr val="FFFFFF"/>
                </a:solidFill>
                <a:latin typeface="Segment A Bold"/>
              </a:rPr>
              <a:t>IMPLEMENTATION STRATEGY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02020"/>
        </a:solidFill>
      </p:bgPr>
    </p:bg>
    <p:spTree>
      <p:nvGrpSpPr>
        <p:cNvPr id="1" name=""/>
        <p:cNvGrpSpPr/>
        <p:nvPr/>
      </p:nvGrpSpPr>
      <p:grpSpPr>
        <a:xfrm>
          <a:off x="0" y="0"/>
          <a:ext cx="0" cy="0"/>
          <a:chOff x="0" y="0"/>
          <a:chExt cx="0" cy="0"/>
        </a:xfrm>
      </p:grpSpPr>
      <p:grpSp>
        <p:nvGrpSpPr>
          <p:cNvPr name="Group 2" id="2"/>
          <p:cNvGrpSpPr/>
          <p:nvPr/>
        </p:nvGrpSpPr>
        <p:grpSpPr>
          <a:xfrm rot="0">
            <a:off x="0" y="285750"/>
            <a:ext cx="8311228" cy="9715500"/>
            <a:chOff x="0" y="0"/>
            <a:chExt cx="11081638" cy="12954000"/>
          </a:xfrm>
        </p:grpSpPr>
        <p:pic>
          <p:nvPicPr>
            <p:cNvPr name="Picture 3" id="3"/>
            <p:cNvPicPr>
              <a:picLocks noChangeAspect="true"/>
            </p:cNvPicPr>
            <p:nvPr/>
          </p:nvPicPr>
          <p:blipFill>
            <a:blip r:embed="rId2"/>
            <a:srcRect l="0" t="5397" r="0" b="5397"/>
            <a:stretch>
              <a:fillRect/>
            </a:stretch>
          </p:blipFill>
          <p:spPr>
            <a:xfrm flipH="false" flipV="false">
              <a:off x="0" y="0"/>
              <a:ext cx="11081638" cy="12954000"/>
            </a:xfrm>
            <a:prstGeom prst="rect">
              <a:avLst/>
            </a:prstGeom>
          </p:spPr>
        </p:pic>
      </p:grpSp>
      <p:sp>
        <p:nvSpPr>
          <p:cNvPr name="Freeform 4" id="4"/>
          <p:cNvSpPr/>
          <p:nvPr/>
        </p:nvSpPr>
        <p:spPr>
          <a:xfrm flipH="false" flipV="false" rot="0">
            <a:off x="8520778" y="5143500"/>
            <a:ext cx="9367172" cy="2336247"/>
          </a:xfrm>
          <a:custGeom>
            <a:avLst/>
            <a:gdLst/>
            <a:ahLst/>
            <a:cxnLst/>
            <a:rect r="r" b="b" t="t" l="l"/>
            <a:pathLst>
              <a:path h="2336247" w="9367172">
                <a:moveTo>
                  <a:pt x="0" y="0"/>
                </a:moveTo>
                <a:lnTo>
                  <a:pt x="9367172" y="0"/>
                </a:lnTo>
                <a:lnTo>
                  <a:pt x="9367172" y="2336247"/>
                </a:lnTo>
                <a:lnTo>
                  <a:pt x="0" y="2336247"/>
                </a:lnTo>
                <a:lnTo>
                  <a:pt x="0" y="0"/>
                </a:lnTo>
                <a:close/>
              </a:path>
            </a:pathLst>
          </a:custGeom>
          <a:blipFill>
            <a:blip r:embed="rId3"/>
            <a:stretch>
              <a:fillRect l="-1986" t="0" r="-6461" b="0"/>
            </a:stretch>
          </a:blipFill>
        </p:spPr>
      </p:sp>
      <p:sp>
        <p:nvSpPr>
          <p:cNvPr name="TextBox 5" id="5"/>
          <p:cNvSpPr txBox="true"/>
          <p:nvPr/>
        </p:nvSpPr>
        <p:spPr>
          <a:xfrm rot="0">
            <a:off x="8730328" y="1323975"/>
            <a:ext cx="8948072" cy="3232025"/>
          </a:xfrm>
          <a:prstGeom prst="rect">
            <a:avLst/>
          </a:prstGeom>
        </p:spPr>
        <p:txBody>
          <a:bodyPr anchor="t" rtlCol="false" tIns="0" lIns="0" bIns="0" rIns="0">
            <a:spAutoFit/>
          </a:bodyPr>
          <a:lstStyle/>
          <a:p>
            <a:pPr algn="just">
              <a:lnSpc>
                <a:spcPts val="4254"/>
              </a:lnSpc>
            </a:pPr>
            <a:r>
              <a:rPr lang="en-US" sz="3039">
                <a:solidFill>
                  <a:srgbClr val="FFFFFF"/>
                </a:solidFill>
                <a:latin typeface="Akzidenz-Grotesk"/>
              </a:rPr>
              <a:t>According to the need of the reuirement table we have created mesures that are required by the client for instance there was need to create a "Average Balance by Job Classification" so for that we have made a new measure in the data table .</a:t>
            </a:r>
          </a:p>
          <a:p>
            <a:pPr algn="r">
              <a:lnSpc>
                <a:spcPts val="4254"/>
              </a:lnSpc>
            </a:pPr>
            <a:r>
              <a:rPr lang="en-US" sz="3039">
                <a:solidFill>
                  <a:srgbClr val="FFFFFF"/>
                </a:solidFill>
                <a:latin typeface="Akzidenz-Grotesk"/>
              </a:rPr>
              <a:t> f</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02020"/>
        </a:solidFill>
      </p:bgPr>
    </p:bg>
    <p:spTree>
      <p:nvGrpSpPr>
        <p:cNvPr id="1" name=""/>
        <p:cNvGrpSpPr/>
        <p:nvPr/>
      </p:nvGrpSpPr>
      <p:grpSpPr>
        <a:xfrm>
          <a:off x="0" y="0"/>
          <a:ext cx="0" cy="0"/>
          <a:chOff x="0" y="0"/>
          <a:chExt cx="0" cy="0"/>
        </a:xfrm>
      </p:grpSpPr>
      <p:sp>
        <p:nvSpPr>
          <p:cNvPr name="Freeform 2" id="2"/>
          <p:cNvSpPr/>
          <p:nvPr/>
        </p:nvSpPr>
        <p:spPr>
          <a:xfrm flipH="false" flipV="false" rot="0">
            <a:off x="346810" y="2447452"/>
            <a:ext cx="11482111" cy="1927421"/>
          </a:xfrm>
          <a:custGeom>
            <a:avLst/>
            <a:gdLst/>
            <a:ahLst/>
            <a:cxnLst/>
            <a:rect r="r" b="b" t="t" l="l"/>
            <a:pathLst>
              <a:path h="1927421" w="11482111">
                <a:moveTo>
                  <a:pt x="0" y="0"/>
                </a:moveTo>
                <a:lnTo>
                  <a:pt x="11482111" y="0"/>
                </a:lnTo>
                <a:lnTo>
                  <a:pt x="11482111" y="1927421"/>
                </a:lnTo>
                <a:lnTo>
                  <a:pt x="0" y="1927421"/>
                </a:lnTo>
                <a:lnTo>
                  <a:pt x="0" y="0"/>
                </a:lnTo>
                <a:close/>
              </a:path>
            </a:pathLst>
          </a:custGeom>
          <a:blipFill>
            <a:blip r:embed="rId2"/>
            <a:stretch>
              <a:fillRect l="0" t="0" r="0" b="-2639"/>
            </a:stretch>
          </a:blipFill>
        </p:spPr>
      </p:sp>
      <p:sp>
        <p:nvSpPr>
          <p:cNvPr name="Freeform 3" id="3"/>
          <p:cNvSpPr/>
          <p:nvPr/>
        </p:nvSpPr>
        <p:spPr>
          <a:xfrm flipH="false" flipV="false" rot="0">
            <a:off x="346810" y="7206974"/>
            <a:ext cx="7734407" cy="2879232"/>
          </a:xfrm>
          <a:custGeom>
            <a:avLst/>
            <a:gdLst/>
            <a:ahLst/>
            <a:cxnLst/>
            <a:rect r="r" b="b" t="t" l="l"/>
            <a:pathLst>
              <a:path h="2879232" w="7734407">
                <a:moveTo>
                  <a:pt x="0" y="0"/>
                </a:moveTo>
                <a:lnTo>
                  <a:pt x="7734407" y="0"/>
                </a:lnTo>
                <a:lnTo>
                  <a:pt x="7734407" y="2879232"/>
                </a:lnTo>
                <a:lnTo>
                  <a:pt x="0" y="2879232"/>
                </a:lnTo>
                <a:lnTo>
                  <a:pt x="0" y="0"/>
                </a:lnTo>
                <a:close/>
              </a:path>
            </a:pathLst>
          </a:custGeom>
          <a:blipFill>
            <a:blip r:embed="rId3"/>
            <a:stretch>
              <a:fillRect l="0" t="0" r="0" b="0"/>
            </a:stretch>
          </a:blipFill>
        </p:spPr>
      </p:sp>
      <p:sp>
        <p:nvSpPr>
          <p:cNvPr name="TextBox 4" id="4"/>
          <p:cNvSpPr txBox="true"/>
          <p:nvPr/>
        </p:nvSpPr>
        <p:spPr>
          <a:xfrm rot="0">
            <a:off x="346810" y="69850"/>
            <a:ext cx="10903965" cy="1717676"/>
          </a:xfrm>
          <a:prstGeom prst="rect">
            <a:avLst/>
          </a:prstGeom>
        </p:spPr>
        <p:txBody>
          <a:bodyPr anchor="t" rtlCol="false" tIns="0" lIns="0" bIns="0" rIns="0">
            <a:spAutoFit/>
          </a:bodyPr>
          <a:lstStyle/>
          <a:p>
            <a:pPr>
              <a:lnSpc>
                <a:spcPts val="13999"/>
              </a:lnSpc>
            </a:pPr>
            <a:r>
              <a:rPr lang="en-US" sz="9999">
                <a:solidFill>
                  <a:srgbClr val="FFFFFF"/>
                </a:solidFill>
                <a:latin typeface="Segment A Bold"/>
              </a:rPr>
              <a:t>SLICERS FOR GENDER, JOB CLASSIFICATION, REGION</a:t>
            </a:r>
          </a:p>
        </p:txBody>
      </p:sp>
      <p:sp>
        <p:nvSpPr>
          <p:cNvPr name="TextBox 5" id="5"/>
          <p:cNvSpPr txBox="true"/>
          <p:nvPr/>
        </p:nvSpPr>
        <p:spPr>
          <a:xfrm rot="0">
            <a:off x="346810" y="4832073"/>
            <a:ext cx="10903965" cy="1717676"/>
          </a:xfrm>
          <a:prstGeom prst="rect">
            <a:avLst/>
          </a:prstGeom>
        </p:spPr>
        <p:txBody>
          <a:bodyPr anchor="t" rtlCol="false" tIns="0" lIns="0" bIns="0" rIns="0">
            <a:spAutoFit/>
          </a:bodyPr>
          <a:lstStyle/>
          <a:p>
            <a:pPr>
              <a:lnSpc>
                <a:spcPts val="13999"/>
              </a:lnSpc>
            </a:pPr>
            <a:r>
              <a:rPr lang="en-US" sz="9999">
                <a:solidFill>
                  <a:srgbClr val="FFFFFF"/>
                </a:solidFill>
                <a:latin typeface="Segment A Bold"/>
              </a:rPr>
              <a:t>PAGE NAVIGATION </a:t>
            </a:r>
          </a:p>
        </p:txBody>
      </p:sp>
      <p:grpSp>
        <p:nvGrpSpPr>
          <p:cNvPr name="Group 6" id="6"/>
          <p:cNvGrpSpPr/>
          <p:nvPr/>
        </p:nvGrpSpPr>
        <p:grpSpPr>
          <a:xfrm rot="0">
            <a:off x="12538315" y="0"/>
            <a:ext cx="5749685" cy="10086206"/>
            <a:chOff x="0" y="0"/>
            <a:chExt cx="7666246" cy="13448274"/>
          </a:xfrm>
        </p:grpSpPr>
        <p:pic>
          <p:nvPicPr>
            <p:cNvPr name="Picture 7" id="7"/>
            <p:cNvPicPr>
              <a:picLocks noChangeAspect="true"/>
            </p:cNvPicPr>
            <p:nvPr/>
          </p:nvPicPr>
          <p:blipFill>
            <a:blip r:embed="rId4"/>
            <a:srcRect l="13601" t="0" r="48418" b="0"/>
            <a:stretch>
              <a:fillRect/>
            </a:stretch>
          </p:blipFill>
          <p:spPr>
            <a:xfrm flipH="false" flipV="false">
              <a:off x="0" y="0"/>
              <a:ext cx="7666246" cy="13448274"/>
            </a:xfrm>
            <a:prstGeom prst="rect">
              <a:avLst/>
            </a:prstGeom>
          </p:spPr>
        </p:pic>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02020"/>
        </a:solidFill>
      </p:bgPr>
    </p:bg>
    <p:spTree>
      <p:nvGrpSpPr>
        <p:cNvPr id="1" name=""/>
        <p:cNvGrpSpPr/>
        <p:nvPr/>
      </p:nvGrpSpPr>
      <p:grpSpPr>
        <a:xfrm>
          <a:off x="0" y="0"/>
          <a:ext cx="0" cy="0"/>
          <a:chOff x="0" y="0"/>
          <a:chExt cx="0" cy="0"/>
        </a:xfrm>
      </p:grpSpPr>
      <p:sp>
        <p:nvSpPr>
          <p:cNvPr name="Freeform 2" id="2"/>
          <p:cNvSpPr/>
          <p:nvPr/>
        </p:nvSpPr>
        <p:spPr>
          <a:xfrm flipH="false" flipV="false" rot="0">
            <a:off x="343322" y="1689312"/>
            <a:ext cx="14441819" cy="8083972"/>
          </a:xfrm>
          <a:custGeom>
            <a:avLst/>
            <a:gdLst/>
            <a:ahLst/>
            <a:cxnLst/>
            <a:rect r="r" b="b" t="t" l="l"/>
            <a:pathLst>
              <a:path h="8083972" w="14441819">
                <a:moveTo>
                  <a:pt x="0" y="0"/>
                </a:moveTo>
                <a:lnTo>
                  <a:pt x="14441819" y="0"/>
                </a:lnTo>
                <a:lnTo>
                  <a:pt x="14441819" y="8083972"/>
                </a:lnTo>
                <a:lnTo>
                  <a:pt x="0" y="8083972"/>
                </a:lnTo>
                <a:lnTo>
                  <a:pt x="0" y="0"/>
                </a:lnTo>
                <a:close/>
              </a:path>
            </a:pathLst>
          </a:custGeom>
          <a:blipFill>
            <a:blip r:embed="rId2"/>
            <a:stretch>
              <a:fillRect l="0" t="-965" r="0" b="0"/>
            </a:stretch>
          </a:blipFill>
        </p:spPr>
      </p:sp>
      <p:sp>
        <p:nvSpPr>
          <p:cNvPr name="TextBox 3" id="3"/>
          <p:cNvSpPr txBox="true"/>
          <p:nvPr/>
        </p:nvSpPr>
        <p:spPr>
          <a:xfrm rot="0">
            <a:off x="343322" y="-200025"/>
            <a:ext cx="4823905" cy="1717676"/>
          </a:xfrm>
          <a:prstGeom prst="rect">
            <a:avLst/>
          </a:prstGeom>
        </p:spPr>
        <p:txBody>
          <a:bodyPr anchor="t" rtlCol="false" tIns="0" lIns="0" bIns="0" rIns="0">
            <a:spAutoFit/>
          </a:bodyPr>
          <a:lstStyle/>
          <a:p>
            <a:pPr>
              <a:lnSpc>
                <a:spcPts val="13999"/>
              </a:lnSpc>
            </a:pPr>
            <a:r>
              <a:rPr lang="en-US" sz="9999">
                <a:solidFill>
                  <a:srgbClr val="FFFFFF"/>
                </a:solidFill>
                <a:latin typeface="Segment A Bold"/>
              </a:rPr>
              <a:t>FINANCIAL PROJECTIONS</a:t>
            </a:r>
          </a:p>
        </p:txBody>
      </p:sp>
      <p:sp>
        <p:nvSpPr>
          <p:cNvPr name="TextBox 4" id="4"/>
          <p:cNvSpPr txBox="true"/>
          <p:nvPr/>
        </p:nvSpPr>
        <p:spPr>
          <a:xfrm rot="0">
            <a:off x="15126057" y="5356647"/>
            <a:ext cx="3161943" cy="4416247"/>
          </a:xfrm>
          <a:prstGeom prst="rect">
            <a:avLst/>
          </a:prstGeom>
        </p:spPr>
        <p:txBody>
          <a:bodyPr anchor="t" rtlCol="false" tIns="0" lIns="0" bIns="0" rIns="0">
            <a:spAutoFit/>
          </a:bodyPr>
          <a:lstStyle/>
          <a:p>
            <a:pPr>
              <a:lnSpc>
                <a:spcPts val="3859"/>
              </a:lnSpc>
            </a:pPr>
            <a:r>
              <a:rPr lang="en-US" sz="2757">
                <a:solidFill>
                  <a:srgbClr val="FFFFFF"/>
                </a:solidFill>
                <a:latin typeface="Akzidenz-Grotesk"/>
              </a:rPr>
              <a:t>This is the first page with all the  requirement by the client displaying all the necessary visualization  with interactive graphs, cards along with buttons and slicers.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DAFqAA37RiY</dc:identifier>
  <dcterms:modified xsi:type="dcterms:W3CDTF">2011-08-01T06:04:30Z</dcterms:modified>
  <cp:revision>1</cp:revision>
  <dc:title>Black and White Business Project Minimalist Presentation</dc:title>
</cp:coreProperties>
</file>

<file path=docProps/thumbnail.jpeg>
</file>